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81" r:id="rId4"/>
    <p:sldId id="282" r:id="rId5"/>
    <p:sldId id="283" r:id="rId6"/>
    <p:sldId id="286" r:id="rId7"/>
    <p:sldId id="272" r:id="rId8"/>
    <p:sldId id="287" r:id="rId9"/>
    <p:sldId id="304" r:id="rId10"/>
    <p:sldId id="259" r:id="rId11"/>
    <p:sldId id="279" r:id="rId12"/>
    <p:sldId id="270" r:id="rId13"/>
    <p:sldId id="269" r:id="rId14"/>
    <p:sldId id="268" r:id="rId15"/>
    <p:sldId id="277" r:id="rId16"/>
    <p:sldId id="280" r:id="rId17"/>
    <p:sldId id="305" r:id="rId18"/>
    <p:sldId id="263" r:id="rId19"/>
    <p:sldId id="258" r:id="rId20"/>
  </p:sldIdLst>
  <p:sldSz cx="11268075" cy="6480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35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howGuides="1">
      <p:cViewPr>
        <p:scale>
          <a:sx n="75" d="100"/>
          <a:sy n="75" d="100"/>
        </p:scale>
        <p:origin x="259" y="41"/>
      </p:cViewPr>
      <p:guideLst>
        <p:guide orient="horz" pos="2041"/>
        <p:guide pos="35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9E62E-8949-46E0-978F-87E96569BB32}" type="datetimeFigureOut">
              <a:rPr lang="es-ES" smtClean="0"/>
              <a:t>24/07/2023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143000"/>
            <a:ext cx="5365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09246-5303-474F-A0B7-0AD899AE34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645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1063ABF3-2160-81DF-8C58-C1BD9D18E5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C40AA7-2EB7-4EED-9AF3-FA2A46819D55}" type="slidenum">
              <a:rPr lang="es-ES_tradnl" altLang="es-ES"/>
              <a:pPr eaLnBrk="1" hangingPunct="1"/>
              <a:t>7</a:t>
            </a:fld>
            <a:endParaRPr lang="es-ES_tradnl" altLang="es-E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C50954D-B369-7E22-0917-72517CB8A4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334CA821-566C-F873-B91A-B22745D0A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C6066FF3-2E82-D448-F6DF-2F0A47606C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013405-20FC-4EC1-9C55-9910E4CE4BC3}" type="slidenum">
              <a:rPr lang="es-ES_tradnl" altLang="es-ES"/>
              <a:pPr eaLnBrk="1" hangingPunct="1"/>
              <a:t>9</a:t>
            </a:fld>
            <a:endParaRPr lang="es-ES_tradnl" altLang="es-E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A43FC44-0C57-C807-915A-5EA376962A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6B3E5895-DC83-A099-88D7-89A0F1BCCF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2A5E3-2F27-4B95-925F-1471000276AF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F93A3-E2E1-AA4B-AE41-B43F4A68A3B0}" type="slidenum">
              <a:rPr lang="es-ES_tradnl" smtClean="0"/>
              <a:pPr/>
              <a:t>12</a:t>
            </a:fld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F93A3-E2E1-AA4B-AE41-B43F4A68A3B0}" type="slidenum">
              <a:rPr lang="es-ES_tradnl" smtClean="0"/>
              <a:pPr/>
              <a:t>13</a:t>
            </a:fld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F93A3-E2E1-AA4B-AE41-B43F4A68A3B0}" type="slidenum">
              <a:rPr lang="es-ES_tradnl" smtClean="0"/>
              <a:pPr/>
              <a:t>14</a:t>
            </a:fld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F93A3-E2E1-AA4B-AE41-B43F4A68A3B0}" type="slidenum">
              <a:rPr lang="es-ES_tradnl" smtClean="0"/>
              <a:pPr/>
              <a:t>15</a:t>
            </a:fld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2A5E3-2F27-4B95-925F-1471000276AF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4350" y="1060529"/>
            <a:ext cx="7917367" cy="2256061"/>
          </a:xfrm>
        </p:spPr>
        <p:txBody>
          <a:bodyPr anchor="b"/>
          <a:lstStyle>
            <a:lvl1pPr algn="ctr">
              <a:defRPr sz="5545" b="0" i="0">
                <a:latin typeface="Bebas Neue Book" panose="020B0606020202050201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54350" y="3403592"/>
            <a:ext cx="7917367" cy="1564542"/>
          </a:xfrm>
        </p:spPr>
        <p:txBody>
          <a:bodyPr/>
          <a:lstStyle>
            <a:lvl1pPr marL="0" indent="0" algn="ctr">
              <a:buNone/>
              <a:defRPr sz="2218" b="0" i="0">
                <a:latin typeface="Bebas Neue Regular" panose="020B0606020202050201" pitchFamily="34" charset="77"/>
              </a:defRPr>
            </a:lvl1pPr>
            <a:lvl2pPr marL="422544" indent="0" algn="ctr">
              <a:buNone/>
              <a:defRPr sz="1848"/>
            </a:lvl2pPr>
            <a:lvl3pPr marL="845088" indent="0" algn="ctr">
              <a:buNone/>
              <a:defRPr sz="1664"/>
            </a:lvl3pPr>
            <a:lvl4pPr marL="1267633" indent="0" algn="ctr">
              <a:buNone/>
              <a:defRPr sz="1479"/>
            </a:lvl4pPr>
            <a:lvl5pPr marL="1690177" indent="0" algn="ctr">
              <a:buNone/>
              <a:defRPr sz="1479"/>
            </a:lvl5pPr>
            <a:lvl6pPr marL="2112721" indent="0" algn="ctr">
              <a:buNone/>
              <a:defRPr sz="1479"/>
            </a:lvl6pPr>
            <a:lvl7pPr marL="2535265" indent="0" algn="ctr">
              <a:buNone/>
              <a:defRPr sz="1479"/>
            </a:lvl7pPr>
            <a:lvl8pPr marL="2957810" indent="0" algn="ctr">
              <a:buNone/>
              <a:defRPr sz="1479"/>
            </a:lvl8pPr>
            <a:lvl9pPr marL="3380354" indent="0" algn="ctr">
              <a:buNone/>
              <a:defRPr sz="1479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5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63716" y="345009"/>
            <a:ext cx="2429679" cy="5052181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54351" y="345009"/>
            <a:ext cx="5168514" cy="5052181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92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5540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351" y="345010"/>
            <a:ext cx="7917366" cy="1252534"/>
          </a:xfrm>
        </p:spPr>
        <p:txBody>
          <a:bodyPr/>
          <a:lstStyle>
            <a:lvl1pPr marL="0" marR="0" indent="0" algn="l" defTabSz="8450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latin typeface="Bebas Neue Book" panose="020B0606020202050201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351" y="1725046"/>
            <a:ext cx="7917366" cy="3672144"/>
          </a:xfrm>
        </p:spPr>
        <p:txBody>
          <a:bodyPr/>
          <a:lstStyle>
            <a:lvl1pPr>
              <a:defRPr b="0" i="0">
                <a:latin typeface="Bebas Neue Regular" panose="020B0606020202050201" pitchFamily="34" charset="77"/>
              </a:defRPr>
            </a:lvl1pPr>
            <a:lvl2pPr>
              <a:defRPr b="0" i="0">
                <a:latin typeface="Bebas Neue Regular" panose="020B0606020202050201" pitchFamily="34" charset="77"/>
              </a:defRPr>
            </a:lvl2pPr>
            <a:lvl3pPr>
              <a:defRPr b="0" i="0">
                <a:latin typeface="Bebas Neue Regular" panose="020B0606020202050201" pitchFamily="34" charset="77"/>
              </a:defRPr>
            </a:lvl3pPr>
            <a:lvl4pPr>
              <a:defRPr b="0" i="0">
                <a:latin typeface="Bebas Neue Regular" panose="020B0606020202050201" pitchFamily="34" charset="77"/>
              </a:defRPr>
            </a:lvl4pPr>
            <a:lvl5pPr>
              <a:defRPr b="0" i="0">
                <a:latin typeface="Bebas Neue Regular" panose="020B0606020202050201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12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 userDrawn="1">
          <p15:clr>
            <a:srgbClr val="FBAE40"/>
          </p15:clr>
        </p15:guide>
        <p15:guide id="2" pos="354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351" y="1615545"/>
            <a:ext cx="7917366" cy="2695572"/>
          </a:xfrm>
        </p:spPr>
        <p:txBody>
          <a:bodyPr anchor="b"/>
          <a:lstStyle>
            <a:lvl1pPr>
              <a:defRPr sz="5545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4351" y="4336618"/>
            <a:ext cx="7917366" cy="1060572"/>
          </a:xfrm>
        </p:spPr>
        <p:txBody>
          <a:bodyPr/>
          <a:lstStyle>
            <a:lvl1pPr marL="0" indent="0">
              <a:buNone/>
              <a:defRPr sz="2218">
                <a:solidFill>
                  <a:schemeClr val="tx1">
                    <a:tint val="75000"/>
                  </a:schemeClr>
                </a:solidFill>
              </a:defRPr>
            </a:lvl1pPr>
            <a:lvl2pPr marL="422544" indent="0">
              <a:buNone/>
              <a:defRPr sz="1848">
                <a:solidFill>
                  <a:schemeClr val="tx1">
                    <a:tint val="75000"/>
                  </a:schemeClr>
                </a:solidFill>
              </a:defRPr>
            </a:lvl2pPr>
            <a:lvl3pPr marL="845088" indent="0">
              <a:buNone/>
              <a:defRPr sz="1664">
                <a:solidFill>
                  <a:schemeClr val="tx1">
                    <a:tint val="75000"/>
                  </a:schemeClr>
                </a:solidFill>
              </a:defRPr>
            </a:lvl3pPr>
            <a:lvl4pPr marL="1267633" indent="0">
              <a:buNone/>
              <a:defRPr sz="1479">
                <a:solidFill>
                  <a:schemeClr val="tx1">
                    <a:tint val="75000"/>
                  </a:schemeClr>
                </a:solidFill>
              </a:defRPr>
            </a:lvl4pPr>
            <a:lvl5pPr marL="1690177" indent="0">
              <a:buNone/>
              <a:defRPr sz="1479">
                <a:solidFill>
                  <a:schemeClr val="tx1">
                    <a:tint val="75000"/>
                  </a:schemeClr>
                </a:solidFill>
              </a:defRPr>
            </a:lvl5pPr>
            <a:lvl6pPr marL="2112721" indent="0">
              <a:buNone/>
              <a:defRPr sz="1479">
                <a:solidFill>
                  <a:schemeClr val="tx1">
                    <a:tint val="75000"/>
                  </a:schemeClr>
                </a:solidFill>
              </a:defRPr>
            </a:lvl6pPr>
            <a:lvl7pPr marL="2535265" indent="0">
              <a:buNone/>
              <a:defRPr sz="1479">
                <a:solidFill>
                  <a:schemeClr val="tx1">
                    <a:tint val="75000"/>
                  </a:schemeClr>
                </a:solidFill>
              </a:defRPr>
            </a:lvl7pPr>
            <a:lvl8pPr marL="2957810" indent="0">
              <a:buNone/>
              <a:defRPr sz="1479">
                <a:solidFill>
                  <a:schemeClr val="tx1">
                    <a:tint val="75000"/>
                  </a:schemeClr>
                </a:solidFill>
              </a:defRPr>
            </a:lvl8pPr>
            <a:lvl9pPr marL="3380354" indent="0">
              <a:buNone/>
              <a:defRPr sz="14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34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350" y="345010"/>
            <a:ext cx="7940173" cy="12525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54351" y="1795346"/>
            <a:ext cx="3853555" cy="360184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969" y="1795346"/>
            <a:ext cx="3853555" cy="360184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2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350" y="345010"/>
            <a:ext cx="7901903" cy="125253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4350" y="1795346"/>
            <a:ext cx="3925229" cy="571718"/>
          </a:xfrm>
        </p:spPr>
        <p:txBody>
          <a:bodyPr anchor="b"/>
          <a:lstStyle>
            <a:lvl1pPr marL="0" indent="0">
              <a:buNone/>
              <a:defRPr sz="2218" b="1"/>
            </a:lvl1pPr>
            <a:lvl2pPr marL="422544" indent="0">
              <a:buNone/>
              <a:defRPr sz="1848" b="1"/>
            </a:lvl2pPr>
            <a:lvl3pPr marL="845088" indent="0">
              <a:buNone/>
              <a:defRPr sz="1664" b="1"/>
            </a:lvl3pPr>
            <a:lvl4pPr marL="1267633" indent="0">
              <a:buNone/>
              <a:defRPr sz="1479" b="1"/>
            </a:lvl4pPr>
            <a:lvl5pPr marL="1690177" indent="0">
              <a:buNone/>
              <a:defRPr sz="1479" b="1"/>
            </a:lvl5pPr>
            <a:lvl6pPr marL="2112721" indent="0">
              <a:buNone/>
              <a:defRPr sz="1479" b="1"/>
            </a:lvl6pPr>
            <a:lvl7pPr marL="2535265" indent="0">
              <a:buNone/>
              <a:defRPr sz="1479" b="1"/>
            </a:lvl7pPr>
            <a:lvl8pPr marL="2957810" indent="0">
              <a:buNone/>
              <a:defRPr sz="1479" b="1"/>
            </a:lvl8pPr>
            <a:lvl9pPr marL="3380354" indent="0">
              <a:buNone/>
              <a:defRPr sz="1479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54349" y="2367064"/>
            <a:ext cx="3925230" cy="30301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40970" y="1795346"/>
            <a:ext cx="3815283" cy="571718"/>
          </a:xfrm>
        </p:spPr>
        <p:txBody>
          <a:bodyPr anchor="b"/>
          <a:lstStyle>
            <a:lvl1pPr marL="0" indent="0">
              <a:buNone/>
              <a:defRPr sz="2218" b="1"/>
            </a:lvl1pPr>
            <a:lvl2pPr marL="422544" indent="0">
              <a:buNone/>
              <a:defRPr sz="1848" b="1"/>
            </a:lvl2pPr>
            <a:lvl3pPr marL="845088" indent="0">
              <a:buNone/>
              <a:defRPr sz="1664" b="1"/>
            </a:lvl3pPr>
            <a:lvl4pPr marL="1267633" indent="0">
              <a:buNone/>
              <a:defRPr sz="1479" b="1"/>
            </a:lvl4pPr>
            <a:lvl5pPr marL="1690177" indent="0">
              <a:buNone/>
              <a:defRPr sz="1479" b="1"/>
            </a:lvl5pPr>
            <a:lvl6pPr marL="2112721" indent="0">
              <a:buNone/>
              <a:defRPr sz="1479" b="1"/>
            </a:lvl6pPr>
            <a:lvl7pPr marL="2535265" indent="0">
              <a:buNone/>
              <a:defRPr sz="1479" b="1"/>
            </a:lvl7pPr>
            <a:lvl8pPr marL="2957810" indent="0">
              <a:buNone/>
              <a:defRPr sz="1479" b="1"/>
            </a:lvl8pPr>
            <a:lvl9pPr marL="3380354" indent="0">
              <a:buNone/>
              <a:defRPr sz="1479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40969" y="2367064"/>
            <a:ext cx="3815283" cy="30301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24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351" y="356838"/>
            <a:ext cx="7917366" cy="124070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881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14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352" y="367990"/>
            <a:ext cx="3323064" cy="1427356"/>
          </a:xfrm>
        </p:spPr>
        <p:txBody>
          <a:bodyPr anchor="b"/>
          <a:lstStyle>
            <a:lvl1pPr>
              <a:defRPr sz="2957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7346" y="1081668"/>
            <a:ext cx="4304371" cy="4326673"/>
          </a:xfrm>
        </p:spPr>
        <p:txBody>
          <a:bodyPr/>
          <a:lstStyle>
            <a:lvl1pPr>
              <a:defRPr sz="2957"/>
            </a:lvl1pPr>
            <a:lvl2pPr>
              <a:defRPr sz="2588"/>
            </a:lvl2pPr>
            <a:lvl3pPr>
              <a:defRPr sz="2218"/>
            </a:lvl3pPr>
            <a:lvl4pPr>
              <a:defRPr sz="1848"/>
            </a:lvl4pPr>
            <a:lvl5pPr>
              <a:defRPr sz="1848"/>
            </a:lvl5pPr>
            <a:lvl6pPr>
              <a:defRPr sz="1848"/>
            </a:lvl6pPr>
            <a:lvl7pPr>
              <a:defRPr sz="1848"/>
            </a:lvl7pPr>
            <a:lvl8pPr>
              <a:defRPr sz="1848"/>
            </a:lvl8pPr>
            <a:lvl9pPr>
              <a:defRPr sz="1848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54352" y="1945551"/>
            <a:ext cx="3323064" cy="3462790"/>
          </a:xfrm>
        </p:spPr>
        <p:txBody>
          <a:bodyPr/>
          <a:lstStyle>
            <a:lvl1pPr marL="0" indent="0">
              <a:buNone/>
              <a:defRPr sz="1479"/>
            </a:lvl1pPr>
            <a:lvl2pPr marL="422544" indent="0">
              <a:buNone/>
              <a:defRPr sz="1294"/>
            </a:lvl2pPr>
            <a:lvl3pPr marL="845088" indent="0">
              <a:buNone/>
              <a:defRPr sz="1109"/>
            </a:lvl3pPr>
            <a:lvl4pPr marL="1267633" indent="0">
              <a:buNone/>
              <a:defRPr sz="924"/>
            </a:lvl4pPr>
            <a:lvl5pPr marL="1690177" indent="0">
              <a:buNone/>
              <a:defRPr sz="924"/>
            </a:lvl5pPr>
            <a:lvl6pPr marL="2112721" indent="0">
              <a:buNone/>
              <a:defRPr sz="924"/>
            </a:lvl6pPr>
            <a:lvl7pPr marL="2535265" indent="0">
              <a:buNone/>
              <a:defRPr sz="924"/>
            </a:lvl7pPr>
            <a:lvl8pPr marL="2957810" indent="0">
              <a:buNone/>
              <a:defRPr sz="924"/>
            </a:lvl8pPr>
            <a:lvl9pPr marL="3380354" indent="0">
              <a:buNone/>
              <a:defRPr sz="92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984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356194" y="1092820"/>
            <a:ext cx="4326673" cy="4304370"/>
          </a:xfrm>
        </p:spPr>
        <p:txBody>
          <a:bodyPr anchor="t"/>
          <a:lstStyle>
            <a:lvl1pPr marL="0" indent="0">
              <a:buNone/>
              <a:defRPr sz="2957"/>
            </a:lvl1pPr>
            <a:lvl2pPr marL="422544" indent="0">
              <a:buNone/>
              <a:defRPr sz="2588"/>
            </a:lvl2pPr>
            <a:lvl3pPr marL="845088" indent="0">
              <a:buNone/>
              <a:defRPr sz="2218"/>
            </a:lvl3pPr>
            <a:lvl4pPr marL="1267633" indent="0">
              <a:buNone/>
              <a:defRPr sz="1848"/>
            </a:lvl4pPr>
            <a:lvl5pPr marL="1690177" indent="0">
              <a:buNone/>
              <a:defRPr sz="1848"/>
            </a:lvl5pPr>
            <a:lvl6pPr marL="2112721" indent="0">
              <a:buNone/>
              <a:defRPr sz="1848"/>
            </a:lvl6pPr>
            <a:lvl7pPr marL="2535265" indent="0">
              <a:buNone/>
              <a:defRPr sz="1848"/>
            </a:lvl7pPr>
            <a:lvl8pPr marL="2957810" indent="0">
              <a:buNone/>
              <a:defRPr sz="1848"/>
            </a:lvl8pPr>
            <a:lvl9pPr marL="3380354" indent="0">
              <a:buNone/>
              <a:defRPr sz="1848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3B9263-9FF2-990D-32AB-EEB63E6E0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352" y="367990"/>
            <a:ext cx="3323064" cy="1427356"/>
          </a:xfrm>
        </p:spPr>
        <p:txBody>
          <a:bodyPr anchor="b"/>
          <a:lstStyle>
            <a:lvl1pPr>
              <a:defRPr sz="2957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0C4756F-8426-CA16-08C7-761876CDB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54352" y="1945551"/>
            <a:ext cx="3323064" cy="3462790"/>
          </a:xfrm>
        </p:spPr>
        <p:txBody>
          <a:bodyPr/>
          <a:lstStyle>
            <a:lvl1pPr marL="0" indent="0">
              <a:buNone/>
              <a:defRPr sz="1479"/>
            </a:lvl1pPr>
            <a:lvl2pPr marL="422544" indent="0">
              <a:buNone/>
              <a:defRPr sz="1294"/>
            </a:lvl2pPr>
            <a:lvl3pPr marL="845088" indent="0">
              <a:buNone/>
              <a:defRPr sz="1109"/>
            </a:lvl3pPr>
            <a:lvl4pPr marL="1267633" indent="0">
              <a:buNone/>
              <a:defRPr sz="924"/>
            </a:lvl4pPr>
            <a:lvl5pPr marL="1690177" indent="0">
              <a:buNone/>
              <a:defRPr sz="924"/>
            </a:lvl5pPr>
            <a:lvl6pPr marL="2112721" indent="0">
              <a:buNone/>
              <a:defRPr sz="924"/>
            </a:lvl6pPr>
            <a:lvl7pPr marL="2535265" indent="0">
              <a:buNone/>
              <a:defRPr sz="924"/>
            </a:lvl7pPr>
            <a:lvl8pPr marL="2957810" indent="0">
              <a:buNone/>
              <a:defRPr sz="924"/>
            </a:lvl8pPr>
            <a:lvl9pPr marL="3380354" indent="0">
              <a:buNone/>
              <a:defRPr sz="92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33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E65118ED-20BC-08AD-AB3D-2EE9573343A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18" y="-318"/>
            <a:ext cx="11268710" cy="648081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4351" y="345010"/>
            <a:ext cx="7917366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4351" y="1725046"/>
            <a:ext cx="7917366" cy="3683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9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845088" rtl="0" eaLnBrk="1" latinLnBrk="0" hangingPunct="1">
        <a:lnSpc>
          <a:spcPct val="90000"/>
        </a:lnSpc>
        <a:spcBef>
          <a:spcPct val="0"/>
        </a:spcBef>
        <a:buNone/>
        <a:defRPr sz="4066" b="0" i="0" kern="1200">
          <a:solidFill>
            <a:schemeClr val="tx1"/>
          </a:solidFill>
          <a:latin typeface="Bebas Neue Book" panose="020B0606020202050201" pitchFamily="34" charset="77"/>
          <a:ea typeface="+mj-ea"/>
          <a:cs typeface="+mj-cs"/>
        </a:defRPr>
      </a:lvl1pPr>
    </p:titleStyle>
    <p:bodyStyle>
      <a:lvl1pPr marL="211272" indent="-211272" algn="l" defTabSz="845088" rtl="0" eaLnBrk="1" latinLnBrk="0" hangingPunct="1">
        <a:lnSpc>
          <a:spcPct val="90000"/>
        </a:lnSpc>
        <a:spcBef>
          <a:spcPts val="924"/>
        </a:spcBef>
        <a:buFont typeface="Arial" panose="020B0604020202020204" pitchFamily="34" charset="0"/>
        <a:buChar char="•"/>
        <a:defRPr sz="2588" b="0" i="0" kern="1200">
          <a:solidFill>
            <a:schemeClr val="tx1"/>
          </a:solidFill>
          <a:latin typeface="Bebas Neue Regular" panose="020B0606020202050201" pitchFamily="34" charset="77"/>
          <a:ea typeface="+mn-ea"/>
          <a:cs typeface="+mn-cs"/>
        </a:defRPr>
      </a:lvl1pPr>
      <a:lvl2pPr marL="633816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8" b="0" i="0" kern="1200">
          <a:solidFill>
            <a:schemeClr val="tx1"/>
          </a:solidFill>
          <a:latin typeface="Bebas Neue Regular" panose="020B0606020202050201" pitchFamily="34" charset="77"/>
          <a:ea typeface="+mn-ea"/>
          <a:cs typeface="+mn-cs"/>
        </a:defRPr>
      </a:lvl2pPr>
      <a:lvl3pPr marL="1056361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8" b="0" i="0" kern="1200">
          <a:solidFill>
            <a:schemeClr val="tx1"/>
          </a:solidFill>
          <a:latin typeface="Bebas Neue Regular" panose="020B0606020202050201" pitchFamily="34" charset="77"/>
          <a:ea typeface="+mn-ea"/>
          <a:cs typeface="+mn-cs"/>
        </a:defRPr>
      </a:lvl3pPr>
      <a:lvl4pPr marL="1478905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b="0" i="0" kern="1200">
          <a:solidFill>
            <a:schemeClr val="tx1"/>
          </a:solidFill>
          <a:latin typeface="Bebas Neue Regular" panose="020B0606020202050201" pitchFamily="34" charset="77"/>
          <a:ea typeface="+mn-ea"/>
          <a:cs typeface="+mn-cs"/>
        </a:defRPr>
      </a:lvl4pPr>
      <a:lvl5pPr marL="1901449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b="0" i="0" kern="1200">
          <a:solidFill>
            <a:schemeClr val="tx1"/>
          </a:solidFill>
          <a:latin typeface="Bebas Neue Regular" panose="020B0606020202050201" pitchFamily="34" charset="77"/>
          <a:ea typeface="+mn-ea"/>
          <a:cs typeface="+mn-cs"/>
        </a:defRPr>
      </a:lvl5pPr>
      <a:lvl6pPr marL="2323993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6pPr>
      <a:lvl7pPr marL="2746538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7pPr>
      <a:lvl8pPr marL="3169082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8pPr>
      <a:lvl9pPr marL="3591626" indent="-211272" algn="l" defTabSz="84508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1pPr>
      <a:lvl2pPr marL="422544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2pPr>
      <a:lvl3pPr marL="845088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3pPr>
      <a:lvl4pPr marL="1267633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4pPr>
      <a:lvl5pPr marL="1690177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5pPr>
      <a:lvl6pPr marL="2112721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6pPr>
      <a:lvl7pPr marL="2535265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7pPr>
      <a:lvl8pPr marL="2957810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8pPr>
      <a:lvl9pPr marL="3380354" algn="l" defTabSz="845088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11" Type="http://schemas.openxmlformats.org/officeDocument/2006/relationships/image" Target="../media/image52.gif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8.png"/><Relationship Id="rId7" Type="http://schemas.openxmlformats.org/officeDocument/2006/relationships/image" Target="../media/image4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png"/><Relationship Id="rId5" Type="http://schemas.openxmlformats.org/officeDocument/2006/relationships/image" Target="../media/image16.emf"/><Relationship Id="rId10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37B6-B1C4-5A84-A9F6-2382570B2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83DB0-BC5C-9B56-4BEC-E99243DE6C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T"/>
          </a:p>
        </p:txBody>
      </p:sp>
      <p:pic>
        <p:nvPicPr>
          <p:cNvPr id="5" name="Picture 4" descr="A green and white cover with white text&#10;&#10;Description automatically generated with low confidence">
            <a:extLst>
              <a:ext uri="{FF2B5EF4-FFF2-40B4-BE49-F238E27FC236}">
                <a16:creationId xmlns:a16="http://schemas.microsoft.com/office/drawing/2014/main" id="{B1F90A89-460E-2009-263B-495D53C8E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" y="-318"/>
            <a:ext cx="11268710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29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1584308-5974-68EF-7FD4-BE6D69405B2F}"/>
              </a:ext>
            </a:extLst>
          </p:cNvPr>
          <p:cNvSpPr txBox="1"/>
          <p:nvPr/>
        </p:nvSpPr>
        <p:spPr>
          <a:xfrm>
            <a:off x="2913696" y="362457"/>
            <a:ext cx="6941503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DIRECTRICES CONXUNTAS HISPANO-LUSAS PARA O APROVEITAMENTO DA PESCA NO BAIXO MIÑO</a:t>
            </a:r>
            <a:endParaRPr lang="es-ES" sz="10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7C24948C-494F-F280-F3FB-8B136F74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69313" y="724217"/>
            <a:ext cx="3973847" cy="563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FE8A7CA-343D-1D7C-5DB4-3EE0A44E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566" y="3098287"/>
            <a:ext cx="3430714" cy="22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04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5F80BC17-5B51-41FB-00DF-0D90EB7C49CA}"/>
              </a:ext>
            </a:extLst>
          </p:cNvPr>
          <p:cNvGrpSpPr/>
          <p:nvPr/>
        </p:nvGrpSpPr>
        <p:grpSpPr>
          <a:xfrm>
            <a:off x="1561977" y="109185"/>
            <a:ext cx="8065110" cy="5686067"/>
            <a:chOff x="2506857" y="93945"/>
            <a:chExt cx="8065110" cy="5686067"/>
          </a:xfrm>
        </p:grpSpPr>
        <p:sp>
          <p:nvSpPr>
            <p:cNvPr id="3" name="2 Rectángulo"/>
            <p:cNvSpPr/>
            <p:nvPr/>
          </p:nvSpPr>
          <p:spPr>
            <a:xfrm>
              <a:off x="4360815" y="4640961"/>
              <a:ext cx="2822632" cy="4413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268" dirty="0">
                  <a:solidFill>
                    <a:schemeClr val="bg1"/>
                  </a:solidFill>
                </a:rPr>
                <a:t>www.migraminho.org </a:t>
              </a:r>
            </a:p>
          </p:txBody>
        </p:sp>
        <p:pic>
          <p:nvPicPr>
            <p:cNvPr id="5" name="Imagen 6">
              <a:extLst>
                <a:ext uri="{FF2B5EF4-FFF2-40B4-BE49-F238E27FC236}">
                  <a16:creationId xmlns:a16="http://schemas.microsoft.com/office/drawing/2014/main" id="{23AA843F-D9E1-D316-362F-912247224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21" r="-625"/>
            <a:stretch/>
          </p:blipFill>
          <p:spPr>
            <a:xfrm>
              <a:off x="2506857" y="93945"/>
              <a:ext cx="8065110" cy="5686067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2CEC2E7-1C88-BCAB-7CB3-917650565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91444" y="1731298"/>
              <a:ext cx="4879088" cy="792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B72CBC88-69B8-66CC-6113-718835912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57802" y="2796712"/>
              <a:ext cx="5078424" cy="1027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D2D5ED81-0C6A-1ADA-827A-8E1438CB2313}"/>
              </a:ext>
            </a:extLst>
          </p:cNvPr>
          <p:cNvSpPr txBox="1"/>
          <p:nvPr/>
        </p:nvSpPr>
        <p:spPr>
          <a:xfrm>
            <a:off x="8257540" y="445254"/>
            <a:ext cx="2422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Período:2017 – 2019</a:t>
            </a:r>
            <a:endParaRPr lang="es-E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7AC2872E-E8FE-493F-A5B0-1F4D38BF947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410" y="473015"/>
            <a:ext cx="5116938" cy="43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8806B74-EBF7-4934-B338-E85DDBFA1002}"/>
              </a:ext>
            </a:extLst>
          </p:cNvPr>
          <p:cNvSpPr txBox="1"/>
          <p:nvPr/>
        </p:nvSpPr>
        <p:spPr>
          <a:xfrm>
            <a:off x="2621666" y="592336"/>
            <a:ext cx="2762353" cy="90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just">
              <a:spcBef>
                <a:spcPts val="945"/>
              </a:spcBef>
            </a:pPr>
            <a:r>
              <a:rPr lang="es-ES" sz="1323" b="1" dirty="0">
                <a:solidFill>
                  <a:srgbClr val="1F497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Estudio de la </a:t>
            </a:r>
            <a:r>
              <a:rPr lang="es-ES" sz="1323" b="1" dirty="0" err="1">
                <a:solidFill>
                  <a:srgbClr val="1F497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Ictiocenosis</a:t>
            </a:r>
            <a:r>
              <a:rPr lang="es-ES" sz="1323" b="1" dirty="0">
                <a:solidFill>
                  <a:srgbClr val="1F497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el efecto barrera en los afluentes españoles del tramo internacional del río Miño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E06E03-E0C0-4FB8-BB59-3EDEA882AE2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99" y="1493879"/>
            <a:ext cx="2702120" cy="3163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553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8FE849B-6DAE-4011-A363-664371DD65E2}"/>
              </a:ext>
            </a:extLst>
          </p:cNvPr>
          <p:cNvSpPr txBox="1"/>
          <p:nvPr/>
        </p:nvSpPr>
        <p:spPr>
          <a:xfrm>
            <a:off x="2289258" y="-67774"/>
            <a:ext cx="8223584" cy="436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 algn="just">
              <a:lnSpc>
                <a:spcPct val="150000"/>
              </a:lnSpc>
              <a:spcBef>
                <a:spcPts val="945"/>
              </a:spcBef>
            </a:pPr>
            <a:r>
              <a:rPr lang="es-ES" sz="1701" b="1" i="1" dirty="0">
                <a:solidFill>
                  <a:srgbClr val="4F81B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del funcionamiento de la escala mediante  </a:t>
            </a:r>
            <a:r>
              <a:rPr lang="es-ES" sz="1701" b="1" i="1" dirty="0" err="1">
                <a:solidFill>
                  <a:srgbClr val="4F81B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radiotelemetría</a:t>
            </a:r>
            <a:r>
              <a:rPr lang="es-ES" sz="1701" b="1" i="1" dirty="0">
                <a:solidFill>
                  <a:srgbClr val="4F81B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marcas PIT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F7B1D38-7370-4592-9EDF-BF95492ABF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288420"/>
              </p:ext>
            </p:extLst>
          </p:nvPr>
        </p:nvGraphicFramePr>
        <p:xfrm>
          <a:off x="1969218" y="945359"/>
          <a:ext cx="4787182" cy="402419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98908">
                  <a:extLst>
                    <a:ext uri="{9D8B030D-6E8A-4147-A177-3AD203B41FA5}">
                      <a16:colId xmlns:a16="http://schemas.microsoft.com/office/drawing/2014/main" val="482384129"/>
                    </a:ext>
                  </a:extLst>
                </a:gridCol>
                <a:gridCol w="1170754">
                  <a:extLst>
                    <a:ext uri="{9D8B030D-6E8A-4147-A177-3AD203B41FA5}">
                      <a16:colId xmlns:a16="http://schemas.microsoft.com/office/drawing/2014/main" val="111970140"/>
                    </a:ext>
                  </a:extLst>
                </a:gridCol>
                <a:gridCol w="858023">
                  <a:extLst>
                    <a:ext uri="{9D8B030D-6E8A-4147-A177-3AD203B41FA5}">
                      <a16:colId xmlns:a16="http://schemas.microsoft.com/office/drawing/2014/main" val="576732218"/>
                    </a:ext>
                  </a:extLst>
                </a:gridCol>
                <a:gridCol w="567411">
                  <a:extLst>
                    <a:ext uri="{9D8B030D-6E8A-4147-A177-3AD203B41FA5}">
                      <a16:colId xmlns:a16="http://schemas.microsoft.com/office/drawing/2014/main" val="65678379"/>
                    </a:ext>
                  </a:extLst>
                </a:gridCol>
                <a:gridCol w="883620">
                  <a:extLst>
                    <a:ext uri="{9D8B030D-6E8A-4147-A177-3AD203B41FA5}">
                      <a16:colId xmlns:a16="http://schemas.microsoft.com/office/drawing/2014/main" val="4050541082"/>
                    </a:ext>
                  </a:extLst>
                </a:gridCol>
                <a:gridCol w="708466">
                  <a:extLst>
                    <a:ext uri="{9D8B030D-6E8A-4147-A177-3AD203B41FA5}">
                      <a16:colId xmlns:a16="http://schemas.microsoft.com/office/drawing/2014/main" val="3762118758"/>
                    </a:ext>
                  </a:extLst>
                </a:gridCol>
              </a:tblGrid>
              <a:tr h="3028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Especie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Código PIT</a:t>
                      </a:r>
                      <a:endParaRPr lang="es-E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Long. Furcal (mm)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Peso (g)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Fecha remonte</a:t>
                      </a:r>
                      <a:endParaRPr lang="es-E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Hora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extLst>
                  <a:ext uri="{0D108BD9-81ED-4DB2-BD59-A6C34878D82A}">
                    <a16:rowId xmlns:a16="http://schemas.microsoft.com/office/drawing/2014/main" val="1766776902"/>
                  </a:ext>
                </a:extLst>
              </a:tr>
              <a:tr h="3028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S. trutta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900230000070100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235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160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29/07/2019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9:15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extLst>
                  <a:ext uri="{0D108BD9-81ED-4DB2-BD59-A6C34878D82A}">
                    <a16:rowId xmlns:a16="http://schemas.microsoft.com/office/drawing/2014/main" val="3207318439"/>
                  </a:ext>
                </a:extLst>
              </a:tr>
              <a:tr h="3028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S. trutta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900230000070101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182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73.5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07/08/2019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11:11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extLst>
                  <a:ext uri="{0D108BD9-81ED-4DB2-BD59-A6C34878D82A}">
                    <a16:rowId xmlns:a16="http://schemas.microsoft.com/office/drawing/2014/main" val="190067907"/>
                  </a:ext>
                </a:extLst>
              </a:tr>
              <a:tr h="3028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S. trutta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900230000070102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204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92.5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12/08/2019</a:t>
                      </a:r>
                      <a:endParaRPr lang="es-E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8:38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extLst>
                  <a:ext uri="{0D108BD9-81ED-4DB2-BD59-A6C34878D82A}">
                    <a16:rowId xmlns:a16="http://schemas.microsoft.com/office/drawing/2014/main" val="1232397871"/>
                  </a:ext>
                </a:extLst>
              </a:tr>
              <a:tr h="3028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S. trutta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900230000070103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233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139.5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12/08/2019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10:51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extLst>
                  <a:ext uri="{0D108BD9-81ED-4DB2-BD59-A6C34878D82A}">
                    <a16:rowId xmlns:a16="http://schemas.microsoft.com/office/drawing/2014/main" val="889441393"/>
                  </a:ext>
                </a:extLst>
              </a:tr>
              <a:tr h="3028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S. trutta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900230000070105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200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106.5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16/08/2019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9:36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extLst>
                  <a:ext uri="{0D108BD9-81ED-4DB2-BD59-A6C34878D82A}">
                    <a16:rowId xmlns:a16="http://schemas.microsoft.com/office/drawing/2014/main" val="2854581463"/>
                  </a:ext>
                </a:extLst>
              </a:tr>
              <a:tr h="3028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S. trutta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900230000070108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184</a:t>
                      </a:r>
                      <a:endParaRPr lang="es-E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93.8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19/08/2019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17:47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extLst>
                  <a:ext uri="{0D108BD9-81ED-4DB2-BD59-A6C34878D82A}">
                    <a16:rowId xmlns:a16="http://schemas.microsoft.com/office/drawing/2014/main" val="2718173995"/>
                  </a:ext>
                </a:extLst>
              </a:tr>
              <a:tr h="3028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S. trutta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900230000070110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172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78.2</a:t>
                      </a:r>
                      <a:endParaRPr lang="es-E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15/09/2019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19:14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extLst>
                  <a:ext uri="{0D108BD9-81ED-4DB2-BD59-A6C34878D82A}">
                    <a16:rowId xmlns:a16="http://schemas.microsoft.com/office/drawing/2014/main" val="1140737545"/>
                  </a:ext>
                </a:extLst>
              </a:tr>
              <a:tr h="3028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S. trutta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900230000070115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191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86.4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17/09/2019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17:22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extLst>
                  <a:ext uri="{0D108BD9-81ED-4DB2-BD59-A6C34878D82A}">
                    <a16:rowId xmlns:a16="http://schemas.microsoft.com/office/drawing/2014/main" val="3815920274"/>
                  </a:ext>
                </a:extLst>
              </a:tr>
              <a:tr h="3028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S. trutta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900230000070116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170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58.2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21/09/2019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9:13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extLst>
                  <a:ext uri="{0D108BD9-81ED-4DB2-BD59-A6C34878D82A}">
                    <a16:rowId xmlns:a16="http://schemas.microsoft.com/office/drawing/2014/main" val="3365843425"/>
                  </a:ext>
                </a:extLst>
              </a:tr>
              <a:tr h="3028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S. trutta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900230000070117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180</a:t>
                      </a:r>
                      <a:endParaRPr lang="es-E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70.4</a:t>
                      </a:r>
                      <a:endParaRPr lang="es-E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21/09/2019</a:t>
                      </a:r>
                      <a:endParaRPr lang="es-E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9:19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extLst>
                  <a:ext uri="{0D108BD9-81ED-4DB2-BD59-A6C34878D82A}">
                    <a16:rowId xmlns:a16="http://schemas.microsoft.com/office/drawing/2014/main" val="1809795071"/>
                  </a:ext>
                </a:extLst>
              </a:tr>
              <a:tr h="3028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S. trutta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900230000070118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188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91.6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23/09/2019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10:26</a:t>
                      </a:r>
                      <a:endParaRPr lang="es-E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extLst>
                  <a:ext uri="{0D108BD9-81ED-4DB2-BD59-A6C34878D82A}">
                    <a16:rowId xmlns:a16="http://schemas.microsoft.com/office/drawing/2014/main" val="4182380240"/>
                  </a:ext>
                </a:extLst>
              </a:tr>
              <a:tr h="302832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S. trutta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900230000070119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193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86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>
                          <a:effectLst/>
                        </a:rPr>
                        <a:t>27/09/2019</a:t>
                      </a:r>
                      <a:endParaRPr lang="es-ES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s-ES" sz="900" dirty="0">
                          <a:effectLst/>
                        </a:rPr>
                        <a:t>11:09</a:t>
                      </a:r>
                      <a:endParaRPr lang="es-E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805" marR="13805" marT="0" marB="0"/>
                </a:tc>
                <a:extLst>
                  <a:ext uri="{0D108BD9-81ED-4DB2-BD59-A6C34878D82A}">
                    <a16:rowId xmlns:a16="http://schemas.microsoft.com/office/drawing/2014/main" val="252871229"/>
                  </a:ext>
                </a:extLst>
              </a:tr>
            </a:tbl>
          </a:graphicData>
        </a:graphic>
      </p:graphicFrame>
      <p:pic>
        <p:nvPicPr>
          <p:cNvPr id="3076" name="Picture 4" descr="Vista previa de imagen">
            <a:extLst>
              <a:ext uri="{FF2B5EF4-FFF2-40B4-BE49-F238E27FC236}">
                <a16:creationId xmlns:a16="http://schemas.microsoft.com/office/drawing/2014/main" id="{57577807-AD35-4AC0-B997-EE7E122FF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417" y="2526803"/>
            <a:ext cx="3193513" cy="234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ista previa de imagen">
            <a:extLst>
              <a:ext uri="{FF2B5EF4-FFF2-40B4-BE49-F238E27FC236}">
                <a16:creationId xmlns:a16="http://schemas.microsoft.com/office/drawing/2014/main" id="{13771911-9004-4C1D-A6AD-6217D43C9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417" y="945359"/>
            <a:ext cx="3193513" cy="162170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338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811D5C-2F3E-4061-978D-DE01B9BC2AD1}"/>
              </a:ext>
            </a:extLst>
          </p:cNvPr>
          <p:cNvSpPr txBox="1"/>
          <p:nvPr/>
        </p:nvSpPr>
        <p:spPr>
          <a:xfrm>
            <a:off x="2009881" y="554596"/>
            <a:ext cx="8640233" cy="61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spcBef>
                <a:spcPts val="945"/>
              </a:spcBef>
              <a:spcAft>
                <a:spcPts val="945"/>
              </a:spcAft>
            </a:pPr>
            <a:r>
              <a:rPr lang="es-ES" sz="1701" b="1" dirty="0">
                <a:solidFill>
                  <a:srgbClr val="1F497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de especial protección para la reproducción de </a:t>
            </a:r>
            <a:r>
              <a:rPr lang="es-ES" sz="1701" b="1" i="1" dirty="0" err="1">
                <a:solidFill>
                  <a:srgbClr val="1F497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Petromyzon</a:t>
            </a:r>
            <a:r>
              <a:rPr lang="es-ES" sz="1701" b="1" i="1" dirty="0">
                <a:solidFill>
                  <a:srgbClr val="1F497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701" b="1" i="1" dirty="0" err="1">
                <a:solidFill>
                  <a:srgbClr val="1F497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marinus</a:t>
            </a:r>
            <a:r>
              <a:rPr lang="es-ES" sz="1701" b="1" dirty="0">
                <a:solidFill>
                  <a:srgbClr val="1F497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el río Hospital o Da </a:t>
            </a:r>
            <a:r>
              <a:rPr lang="es-ES" sz="1701" b="1" dirty="0" err="1">
                <a:solidFill>
                  <a:srgbClr val="1F497D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Briña</a:t>
            </a:r>
            <a:endParaRPr lang="es-ES" sz="1701" b="1" dirty="0">
              <a:solidFill>
                <a:srgbClr val="1F497D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62BFA8-3E4C-4D29-AFF2-882E451DA06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1047" y="1334595"/>
            <a:ext cx="2124057" cy="1598443"/>
          </a:xfrm>
          <a:prstGeom prst="rect">
            <a:avLst/>
          </a:prstGeom>
          <a:noFill/>
          <a:ln w="9525" cmpd="sng">
            <a:solidFill>
              <a:srgbClr val="4F81BD"/>
            </a:solidFill>
            <a:miter lim="800000"/>
            <a:headEnd/>
            <a:tailEnd/>
          </a:ln>
          <a:effectLst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56682FE-80EA-451D-BEE1-DA790258FBA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9362" y="1320415"/>
            <a:ext cx="2124057" cy="1598443"/>
          </a:xfrm>
          <a:prstGeom prst="rect">
            <a:avLst/>
          </a:prstGeom>
          <a:noFill/>
          <a:ln w="9525" cmpd="sng">
            <a:solidFill>
              <a:srgbClr val="4F81BD"/>
            </a:solidFill>
            <a:miter lim="800000"/>
            <a:headEnd/>
            <a:tailEnd/>
          </a:ln>
          <a:effectLst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38C94B-3EAE-46B6-BEB7-F539F16D3418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1047" y="3121684"/>
            <a:ext cx="2124057" cy="1598443"/>
          </a:xfrm>
          <a:prstGeom prst="rect">
            <a:avLst/>
          </a:prstGeom>
          <a:noFill/>
          <a:ln w="9525" cmpd="sng">
            <a:solidFill>
              <a:srgbClr val="4F81BD"/>
            </a:solidFill>
            <a:miter lim="800000"/>
            <a:headEnd/>
            <a:tailEnd/>
          </a:ln>
          <a:effectLst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3307E18-722B-4B05-BC24-5BD51E9C734F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39362" y="3121684"/>
            <a:ext cx="2124057" cy="1598443"/>
          </a:xfrm>
          <a:prstGeom prst="rect">
            <a:avLst/>
          </a:prstGeom>
          <a:noFill/>
          <a:ln w="9525" cmpd="sng">
            <a:solidFill>
              <a:srgbClr val="4F81BD"/>
            </a:solidFill>
            <a:miter lim="800000"/>
            <a:headEnd/>
            <a:tailEnd/>
          </a:ln>
          <a:effectLst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BB79F9B-4950-4FCC-BECE-4F49157B4ED5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96308" y="1497722"/>
            <a:ext cx="2870198" cy="21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0C237CF-7E10-4FCA-81BF-716D6C6E608B}"/>
              </a:ext>
            </a:extLst>
          </p:cNvPr>
          <p:cNvSpPr txBox="1"/>
          <p:nvPr/>
        </p:nvSpPr>
        <p:spPr>
          <a:xfrm>
            <a:off x="2602011" y="3874048"/>
            <a:ext cx="2644241" cy="38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4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Distribución de frecuencias de longitud total de </a:t>
            </a:r>
            <a:r>
              <a:rPr lang="es-ES" sz="945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ammocetes</a:t>
            </a:r>
            <a:r>
              <a:rPr lang="es-ES" sz="94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capturados en el río Hospital</a:t>
            </a:r>
            <a:endParaRPr lang="es-ES" sz="945" dirty="0"/>
          </a:p>
        </p:txBody>
      </p:sp>
    </p:spTree>
    <p:extLst>
      <p:ext uri="{BB962C8B-B14F-4D97-AF65-F5344CB8AC3E}">
        <p14:creationId xmlns:p14="http://schemas.microsoft.com/office/powerpoint/2010/main" val="78069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05AED94-AB69-4ED7-97A8-1C2D2442BE65}"/>
              </a:ext>
            </a:extLst>
          </p:cNvPr>
          <p:cNvSpPr txBox="1"/>
          <p:nvPr/>
        </p:nvSpPr>
        <p:spPr>
          <a:xfrm>
            <a:off x="2985633" y="114624"/>
            <a:ext cx="7339116" cy="375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945"/>
              </a:spcBef>
              <a:spcAft>
                <a:spcPts val="945"/>
              </a:spcAft>
              <a:tabLst>
                <a:tab pos="170403" algn="l"/>
              </a:tabLst>
            </a:pPr>
            <a:r>
              <a:rPr lang="es-ES" sz="1701" b="1" dirty="0">
                <a:solidFill>
                  <a:srgbClr val="365F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Estudio del éxito reproductor del salmón y sábalo a pie del embalse de </a:t>
            </a:r>
            <a:r>
              <a:rPr lang="es-ES" sz="1701" b="1" dirty="0" err="1">
                <a:solidFill>
                  <a:srgbClr val="365F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frieira</a:t>
            </a:r>
            <a:endParaRPr lang="es-ES" sz="8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96BAF22-85D7-1D2A-BDA6-767417ABF73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607" y="625295"/>
            <a:ext cx="3979756" cy="240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24BB71-5D86-32FF-AA42-E5A1F2C0B6D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8"/>
          <a:stretch/>
        </p:blipFill>
        <p:spPr bwMode="auto">
          <a:xfrm>
            <a:off x="6729927" y="3072251"/>
            <a:ext cx="3979756" cy="2599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B317E3B-0E13-CA7B-4259-DDA328497E76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9901"/>
          <a:stretch/>
        </p:blipFill>
        <p:spPr bwMode="auto">
          <a:xfrm>
            <a:off x="1451698" y="1489002"/>
            <a:ext cx="4816058" cy="4182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4C8239-AB5F-4BC9-9306-33A19DAEEB8E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066" y="490304"/>
            <a:ext cx="3491971" cy="240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0851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89710" y="110206"/>
            <a:ext cx="4320117" cy="7612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646" b="1" dirty="0">
                <a:solidFill>
                  <a:srgbClr val="C00000"/>
                </a:solidFill>
              </a:rPr>
              <a:t>The </a:t>
            </a:r>
            <a:r>
              <a:rPr lang="en-US" sz="2646" b="1" dirty="0" err="1">
                <a:solidFill>
                  <a:srgbClr val="C00000"/>
                </a:solidFill>
              </a:rPr>
              <a:t>DiadES</a:t>
            </a:r>
            <a:r>
              <a:rPr lang="en-US" sz="2646" b="1" dirty="0">
                <a:solidFill>
                  <a:srgbClr val="C00000"/>
                </a:solidFill>
              </a:rPr>
              <a:t> project</a:t>
            </a:r>
          </a:p>
          <a:p>
            <a:pPr algn="ctr"/>
            <a:r>
              <a:rPr lang="en-US" sz="1701" b="1" dirty="0">
                <a:solidFill>
                  <a:srgbClr val="C00000"/>
                </a:solidFill>
              </a:rPr>
              <a:t>2018Interreg Atlantic Area</a:t>
            </a:r>
            <a:endParaRPr lang="es-ES" sz="1701" dirty="0">
              <a:solidFill>
                <a:srgbClr val="C0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55706" y="994737"/>
            <a:ext cx="7960784" cy="128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90" dirty="0" err="1">
                <a:solidFill>
                  <a:srgbClr val="002060"/>
                </a:solidFill>
              </a:rPr>
              <a:t>DiadES</a:t>
            </a:r>
            <a:r>
              <a:rPr lang="en-US" sz="1890" dirty="0">
                <a:solidFill>
                  <a:srgbClr val="002060"/>
                </a:solidFill>
              </a:rPr>
              <a:t> standing for </a:t>
            </a:r>
            <a:r>
              <a:rPr lang="en-US" sz="1890" dirty="0" err="1">
                <a:solidFill>
                  <a:srgbClr val="002060"/>
                </a:solidFill>
              </a:rPr>
              <a:t>DIADromous</a:t>
            </a:r>
            <a:r>
              <a:rPr lang="en-US" sz="1890" dirty="0">
                <a:solidFill>
                  <a:srgbClr val="002060"/>
                </a:solidFill>
              </a:rPr>
              <a:t> fish and Ecosystem Services</a:t>
            </a:r>
          </a:p>
          <a:p>
            <a:pPr algn="ctr"/>
            <a:endParaRPr lang="en-US" sz="1890" dirty="0">
              <a:solidFill>
                <a:srgbClr val="002060"/>
              </a:solidFill>
            </a:endParaRPr>
          </a:p>
          <a:p>
            <a:pPr algn="ctr"/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Evaluación y mejora de los servicios ecosistémicos de los peces </a:t>
            </a:r>
            <a:r>
              <a:rPr lang="es-ES" sz="2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diádromos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bajo el cambio climático</a:t>
            </a:r>
            <a:r>
              <a:rPr lang="en-US" sz="189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s-ES" sz="189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559" name="Picture 7" descr="Resultado de imagen de 2018 Interreg Atlantic Area"/>
          <p:cNvPicPr>
            <a:picLocks noChangeAspect="1" noChangeArrowheads="1"/>
          </p:cNvPicPr>
          <p:nvPr/>
        </p:nvPicPr>
        <p:blipFill>
          <a:blip r:embed="rId3" cstate="print"/>
          <a:srcRect l="17613" t="20875" r="16146" b="21974"/>
          <a:stretch>
            <a:fillRect/>
          </a:stretch>
        </p:blipFill>
        <p:spPr bwMode="auto">
          <a:xfrm>
            <a:off x="1755707" y="-1"/>
            <a:ext cx="3069780" cy="884532"/>
          </a:xfrm>
          <a:prstGeom prst="rect">
            <a:avLst/>
          </a:prstGeom>
          <a:noFill/>
        </p:spPr>
      </p:pic>
      <p:pic>
        <p:nvPicPr>
          <p:cNvPr id="23561" name="Picture 9" descr="Resultado de imagen de University of Ãvo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3841" y="2216794"/>
            <a:ext cx="680409" cy="696852"/>
          </a:xfrm>
          <a:prstGeom prst="rect">
            <a:avLst/>
          </a:prstGeom>
          <a:noFill/>
        </p:spPr>
      </p:pic>
      <p:pic>
        <p:nvPicPr>
          <p:cNvPr id="23563" name="Picture 11" descr="Resultado de imagen de Aquarium Rio Minh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9768" y="2268294"/>
            <a:ext cx="1538734" cy="680409"/>
          </a:xfrm>
          <a:prstGeom prst="rect">
            <a:avLst/>
          </a:prstGeom>
          <a:noFill/>
        </p:spPr>
      </p:pic>
      <p:pic>
        <p:nvPicPr>
          <p:cNvPr id="23566" name="Picture 14" descr="Resultado de imagen de AZTI"/>
          <p:cNvPicPr>
            <a:picLocks noChangeAspect="1" noChangeArrowheads="1"/>
          </p:cNvPicPr>
          <p:nvPr/>
        </p:nvPicPr>
        <p:blipFill>
          <a:blip r:embed="rId6" cstate="print"/>
          <a:srcRect l="9348" t="18898" r="7841" b="20787"/>
          <a:stretch>
            <a:fillRect/>
          </a:stretch>
        </p:blipFill>
        <p:spPr bwMode="auto">
          <a:xfrm>
            <a:off x="5357902" y="2348429"/>
            <a:ext cx="1139116" cy="529568"/>
          </a:xfrm>
          <a:prstGeom prst="rect">
            <a:avLst/>
          </a:prstGeom>
          <a:noFill/>
        </p:spPr>
      </p:pic>
      <p:pic>
        <p:nvPicPr>
          <p:cNvPr id="23568" name="Picture 16" descr="Resultado de imagen de IRSTE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015" y="2093051"/>
            <a:ext cx="911149" cy="884532"/>
          </a:xfrm>
          <a:prstGeom prst="rect">
            <a:avLst/>
          </a:prstGeom>
          <a:noFill/>
        </p:spPr>
      </p:pic>
      <p:pic>
        <p:nvPicPr>
          <p:cNvPr id="23570" name="Picture 18" descr="Resultado de imagen de MNHN (FR),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9475" y="2265716"/>
            <a:ext cx="1088654" cy="602389"/>
          </a:xfrm>
          <a:prstGeom prst="rect">
            <a:avLst/>
          </a:prstGeom>
          <a:noFill/>
        </p:spPr>
      </p:pic>
      <p:pic>
        <p:nvPicPr>
          <p:cNvPr id="23572" name="Picture 20" descr="Resultado de imagen de Cefas (UK))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05530" y="2224489"/>
            <a:ext cx="1088654" cy="544327"/>
          </a:xfrm>
          <a:prstGeom prst="rect">
            <a:avLst/>
          </a:prstGeom>
          <a:noFill/>
        </p:spPr>
      </p:pic>
      <p:pic>
        <p:nvPicPr>
          <p:cNvPr id="23574" name="Picture 22" descr="Imagen relacionad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38966" y="2288662"/>
            <a:ext cx="833484" cy="579443"/>
          </a:xfrm>
          <a:prstGeom prst="rect">
            <a:avLst/>
          </a:prstGeom>
          <a:noFill/>
        </p:spPr>
      </p:pic>
      <p:pic>
        <p:nvPicPr>
          <p:cNvPr id="23576" name="Picture 24" descr="Resultado de imagen de MARETEC/IS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811534" y="2366602"/>
            <a:ext cx="1009365" cy="423043"/>
          </a:xfrm>
          <a:prstGeom prst="rect">
            <a:avLst/>
          </a:prstGeom>
          <a:noFill/>
        </p:spPr>
      </p:pic>
      <p:pic>
        <p:nvPicPr>
          <p:cNvPr id="23578" name="Picture 26" descr="Resultado de imagen de Inland Fisheries,. Ireland Southern and Easter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69359" y="2237920"/>
            <a:ext cx="680409" cy="680409"/>
          </a:xfrm>
          <a:prstGeom prst="rect">
            <a:avLst/>
          </a:prstGeom>
          <a:noFill/>
        </p:spPr>
      </p:pic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2581059" y="2909694"/>
            <a:ext cx="7735157" cy="285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402" tIns="43201" rIns="86402" bIns="43201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864017" fontAlgn="base">
              <a:spcBef>
                <a:spcPct val="0"/>
              </a:spcBef>
              <a:spcAft>
                <a:spcPct val="0"/>
              </a:spcAft>
            </a:pPr>
            <a:r>
              <a:rPr lang="es-ES" sz="1200" b="1" dirty="0">
                <a:latin typeface="+mj-lt"/>
                <a:ea typeface="Calibri" pitchFamily="34" charset="0"/>
                <a:cs typeface="Times New Roman" pitchFamily="18" charset="0"/>
              </a:rPr>
              <a:t>Francia </a:t>
            </a:r>
            <a:endParaRPr lang="es-ES" sz="1200" b="1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1.-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Institut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national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de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recherche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en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sciences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et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technologies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pour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l'environnement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et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l'agriculture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(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IRSTEA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)</a:t>
            </a:r>
            <a:r>
              <a:rPr lang="es-ES" sz="1200" i="1" dirty="0">
                <a:latin typeface="+mj-lt"/>
                <a:ea typeface="Calibri" pitchFamily="34" charset="0"/>
                <a:cs typeface="Times New Roman" pitchFamily="18" charset="0"/>
              </a:rPr>
              <a:t>. Coordinación</a:t>
            </a:r>
            <a:endParaRPr lang="es-ES" sz="1200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2.-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Museum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National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d'Histoire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Naturelle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Bretagne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. </a:t>
            </a:r>
            <a:endParaRPr lang="es-ES" sz="1200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b="1" dirty="0">
                <a:latin typeface="+mj-lt"/>
                <a:ea typeface="Calibri" pitchFamily="34" charset="0"/>
                <a:cs typeface="Times New Roman" pitchFamily="18" charset="0"/>
              </a:rPr>
              <a:t>España</a:t>
            </a:r>
            <a:endParaRPr lang="es-ES" sz="1200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3.- Fundación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AZTI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-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AZTI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.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Fundazioa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País Vasco</a:t>
            </a:r>
            <a:endParaRPr lang="es-ES" sz="1200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4.- Universidad de Santiago de Compostela (USC). Galicia</a:t>
            </a:r>
            <a:endParaRPr lang="es-ES" sz="1200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b="1" dirty="0">
                <a:latin typeface="+mj-lt"/>
                <a:ea typeface="Calibri" pitchFamily="34" charset="0"/>
                <a:cs typeface="Times New Roman" pitchFamily="18" charset="0"/>
              </a:rPr>
              <a:t>Portugal</a:t>
            </a:r>
            <a:endParaRPr lang="es-ES" sz="1200" b="1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5.- Instituto Superior Técnico Lisboa</a:t>
            </a:r>
            <a:endParaRPr lang="es-ES" sz="1200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6.-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Universidade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de Évora Alentejo</a:t>
            </a:r>
            <a:endParaRPr lang="es-ES" sz="1200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7.- 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Aquamuseu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do Rio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Minho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. Norte</a:t>
            </a:r>
            <a:endParaRPr lang="es-ES" sz="1200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b="1" dirty="0">
                <a:latin typeface="+mj-lt"/>
                <a:ea typeface="Calibri" pitchFamily="34" charset="0"/>
                <a:cs typeface="Times New Roman" pitchFamily="18" charset="0"/>
              </a:rPr>
              <a:t>Irlanda</a:t>
            </a:r>
            <a:endParaRPr lang="es-ES" sz="1200" b="1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8.-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Inland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Fisheries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,.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Ireland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Southern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and Eastern</a:t>
            </a:r>
            <a:endParaRPr lang="es-ES" sz="1200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b="1" dirty="0">
                <a:latin typeface="+mj-lt"/>
                <a:ea typeface="Calibri" pitchFamily="34" charset="0"/>
                <a:cs typeface="Times New Roman" pitchFamily="18" charset="0"/>
              </a:rPr>
              <a:t>Reino Unido</a:t>
            </a:r>
            <a:endParaRPr lang="es-ES" sz="1200" b="1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9.-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University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of Plymouth. Devon</a:t>
            </a:r>
            <a:endParaRPr lang="es-ES" sz="1200" dirty="0">
              <a:latin typeface="+mj-lt"/>
              <a:cs typeface="Arial" pitchFamily="34" charset="0"/>
            </a:endParaRPr>
          </a:p>
          <a:p>
            <a:pPr algn="just" defTabSz="8640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10.- Centre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for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Environment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Fisheries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and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Aquaculture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200" dirty="0" err="1">
                <a:latin typeface="+mj-lt"/>
                <a:ea typeface="Calibri" pitchFamily="34" charset="0"/>
                <a:cs typeface="Times New Roman" pitchFamily="18" charset="0"/>
              </a:rPr>
              <a:t>Science</a:t>
            </a:r>
            <a:r>
              <a:rPr lang="es-ES" sz="1200" dirty="0">
                <a:latin typeface="+mj-lt"/>
                <a:ea typeface="Calibri" pitchFamily="34" charset="0"/>
                <a:cs typeface="Times New Roman" pitchFamily="18" charset="0"/>
              </a:rPr>
              <a:t>. Dorset and Somerset</a:t>
            </a:r>
            <a:endParaRPr lang="es-ES" sz="1200" dirty="0">
              <a:latin typeface="+mj-lt"/>
              <a:cs typeface="Arial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D5912FB-98B4-DE03-9E4F-032F563F70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8812" y="2391404"/>
            <a:ext cx="673044" cy="48659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ADDD70F-66A9-A5BF-BF1E-728A1B9B1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3" y="1209040"/>
            <a:ext cx="7666355" cy="372255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51299FB-AE0F-C01E-860F-06EB89BFD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525" y="331348"/>
            <a:ext cx="3752476" cy="7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87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24A548D-8BEE-D082-9029-FC1297F888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7008" y="228000"/>
            <a:ext cx="1802472" cy="104994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2BF53AB-13C9-2E2F-3E05-77FFEA278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9480" y="523736"/>
            <a:ext cx="60102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1CE37CA6-EA6F-8EEE-5FCF-54878762ABDB}"/>
              </a:ext>
            </a:extLst>
          </p:cNvPr>
          <p:cNvGrpSpPr/>
          <p:nvPr/>
        </p:nvGrpSpPr>
        <p:grpSpPr>
          <a:xfrm>
            <a:off x="257774" y="1562868"/>
            <a:ext cx="4116106" cy="3002280"/>
            <a:chOff x="2406922" y="171434"/>
            <a:chExt cx="8015421" cy="6048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96F9BD4-2792-6883-233C-7B49D593A3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-6054" t="13566" r="8273" b="-11790"/>
            <a:stretch/>
          </p:blipFill>
          <p:spPr bwMode="auto">
            <a:xfrm>
              <a:off x="2406922" y="171434"/>
              <a:ext cx="8015421" cy="6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D8D262DA-0DC9-1D84-A0E5-A062AC6603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9495" y="2500839"/>
              <a:ext cx="3581513" cy="3026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2" descr="Vista previa de imagen">
            <a:extLst>
              <a:ext uri="{FF2B5EF4-FFF2-40B4-BE49-F238E27FC236}">
                <a16:creationId xmlns:a16="http://schemas.microsoft.com/office/drawing/2014/main" id="{C2DCA460-629E-0F1B-C84B-C4705CD75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0" y="1511316"/>
            <a:ext cx="5238115" cy="392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A05C11B-9D30-9052-D64A-9F21A742C134}"/>
              </a:ext>
            </a:extLst>
          </p:cNvPr>
          <p:cNvSpPr txBox="1"/>
          <p:nvPr/>
        </p:nvSpPr>
        <p:spPr>
          <a:xfrm>
            <a:off x="332740" y="4413799"/>
            <a:ext cx="4396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Acuerdo</a:t>
            </a:r>
            <a:r>
              <a:rPr lang="pt-BR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de </a:t>
            </a:r>
            <a:r>
              <a:rPr lang="pt-BR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colaboración</a:t>
            </a:r>
            <a:r>
              <a:rPr lang="pt-BR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para </a:t>
            </a:r>
            <a:r>
              <a:rPr lang="pt-BR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la</a:t>
            </a:r>
            <a:r>
              <a:rPr lang="pt-BR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pt-BR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organización</a:t>
            </a:r>
            <a:r>
              <a:rPr lang="pt-BR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de </a:t>
            </a:r>
            <a:r>
              <a:rPr lang="pt-BR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talleres</a:t>
            </a:r>
            <a:r>
              <a:rPr lang="pt-BR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y cursos de </a:t>
            </a:r>
            <a:r>
              <a:rPr lang="pt-BR" b="1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formación</a:t>
            </a:r>
            <a:endParaRPr lang="es-ES" dirty="0"/>
          </a:p>
        </p:txBody>
      </p:sp>
      <p:pic>
        <p:nvPicPr>
          <p:cNvPr id="10" name="Picture 11" descr="Resultado de imagen de Aquarium Rio Minho">
            <a:extLst>
              <a:ext uri="{FF2B5EF4-FFF2-40B4-BE49-F238E27FC236}">
                <a16:creationId xmlns:a16="http://schemas.microsoft.com/office/drawing/2014/main" id="{5E40EBE2-990F-33CC-ECC6-1E11E5DE8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8891" y="4988535"/>
            <a:ext cx="1538734" cy="680409"/>
          </a:xfrm>
          <a:prstGeom prst="rect">
            <a:avLst/>
          </a:prstGeom>
          <a:noFill/>
        </p:spPr>
      </p:pic>
      <p:pic>
        <p:nvPicPr>
          <p:cNvPr id="11" name="Picture 11" descr="usos_x">
            <a:extLst>
              <a:ext uri="{FF2B5EF4-FFF2-40B4-BE49-F238E27FC236}">
                <a16:creationId xmlns:a16="http://schemas.microsoft.com/office/drawing/2014/main" id="{0CE5D59D-EC85-5F8E-CDEC-9EF34EC5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626" y="5128067"/>
            <a:ext cx="619113" cy="40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306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37B6-B1C4-5A84-A9F6-2382570B2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83DB0-BC5C-9B56-4BEC-E99243DE6C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90A89-460E-2009-263B-495D53C8E6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18" y="-318"/>
            <a:ext cx="11268710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88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57B492CA-492E-938A-0FA8-453C7F584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" y="-318"/>
            <a:ext cx="11268710" cy="6480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A8A94F-398C-13BB-BC28-FFB433E4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775" y="367990"/>
            <a:ext cx="7916941" cy="1229554"/>
          </a:xfrm>
        </p:spPr>
        <p:txBody>
          <a:bodyPr>
            <a:normAutofit fontScale="90000"/>
          </a:bodyPr>
          <a:lstStyle/>
          <a:p>
            <a:pPr algn="just"/>
            <a:r>
              <a:rPr lang="es-ES" b="1" i="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"Un modelo de éxito: Proyectos de colaboración transfronteriza en materia de ecología fluvial"</a:t>
            </a:r>
            <a:endParaRPr lang="en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B4611-50A8-15D8-B20D-B0CF47714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775" y="1795346"/>
            <a:ext cx="7916941" cy="3610031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dirty="0"/>
              <a:t>Prof. Dr. Fernando cobo </a:t>
            </a:r>
            <a:r>
              <a:rPr lang="es-ES" dirty="0" err="1"/>
              <a:t>gradín</a:t>
            </a:r>
            <a:endParaRPr lang="es-ES" dirty="0"/>
          </a:p>
          <a:p>
            <a:pPr marL="0" indent="0" algn="ctr">
              <a:buNone/>
            </a:pPr>
            <a:r>
              <a:rPr lang="es-ES" sz="2000" dirty="0">
                <a:latin typeface="+mn-lt"/>
              </a:rPr>
              <a:t>Laboratorio de Hidrobiología, Departamento de Zoología, Genética y Antropología Física.</a:t>
            </a:r>
          </a:p>
          <a:p>
            <a:pPr marL="0" indent="0" algn="ctr">
              <a:buNone/>
            </a:pPr>
            <a:r>
              <a:rPr lang="es-ES" sz="2000" dirty="0">
                <a:latin typeface="+mn-lt"/>
              </a:rPr>
              <a:t>Universidad de Santiago de Compostela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285838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CA0A8CB-7755-B6D0-B4C4-CB685EE7083D}"/>
              </a:ext>
            </a:extLst>
          </p:cNvPr>
          <p:cNvSpPr txBox="1"/>
          <p:nvPr/>
        </p:nvSpPr>
        <p:spPr>
          <a:xfrm>
            <a:off x="3038780" y="1950813"/>
            <a:ext cx="69535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Contrato de </a:t>
            </a:r>
            <a:r>
              <a:rPr lang="es-ES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servizo</a:t>
            </a:r>
            <a:r>
              <a:rPr lang="es-ES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para o </a:t>
            </a:r>
            <a:r>
              <a:rPr lang="pt-BR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inventario do habitat fluvial, os habitats de </a:t>
            </a:r>
            <a:r>
              <a:rPr lang="pt-BR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interese</a:t>
            </a:r>
            <a:r>
              <a:rPr lang="pt-BR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comunitário, a análise dos peixes </a:t>
            </a:r>
            <a:r>
              <a:rPr lang="pt-BR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migratorios</a:t>
            </a:r>
            <a:r>
              <a:rPr lang="pt-BR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 a </a:t>
            </a:r>
            <a:r>
              <a:rPr lang="pt-BR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ordenación</a:t>
            </a:r>
            <a:r>
              <a:rPr lang="pt-BR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do seu aproveitamento no Baixo </a:t>
            </a:r>
            <a:r>
              <a:rPr lang="pt-BR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Miño</a:t>
            </a:r>
            <a:r>
              <a:rPr lang="pt-BR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(INTERREG IV). </a:t>
            </a:r>
            <a:r>
              <a:rPr lang="es-ES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Programa de Cooperación </a:t>
            </a:r>
            <a:r>
              <a:rPr lang="es-ES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Transfronteiriza</a:t>
            </a:r>
            <a:r>
              <a:rPr lang="es-ES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España - Portugal”. 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F92976-0FB1-DBE1-8E57-B0A45DB5F3C4}"/>
              </a:ext>
            </a:extLst>
          </p:cNvPr>
          <p:cNvSpPr txBox="1"/>
          <p:nvPr/>
        </p:nvSpPr>
        <p:spPr>
          <a:xfrm>
            <a:off x="2297797" y="852362"/>
            <a:ext cx="7913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INTERREG “Natura </a:t>
            </a:r>
            <a:r>
              <a:rPr lang="pt-BR" b="1" i="0" dirty="0" err="1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Miño</a:t>
            </a:r>
            <a:r>
              <a:rPr lang="pt-BR" b="1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-Minho- Valorização dos recursos naturais da bacia hidrográfica do rio Minho”,</a:t>
            </a:r>
            <a:r>
              <a:rPr lang="pt-BR" b="0" i="0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 Período: 2009 – 2011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3A0F91-2A5E-34B1-4304-F67EF9E8CD81}"/>
              </a:ext>
            </a:extLst>
          </p:cNvPr>
          <p:cNvSpPr txBox="1"/>
          <p:nvPr/>
        </p:nvSpPr>
        <p:spPr>
          <a:xfrm>
            <a:off x="2407920" y="217362"/>
            <a:ext cx="8681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(INTERREG IV). </a:t>
            </a:r>
            <a:r>
              <a:rPr lang="es-ES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Programa de Cooperación </a:t>
            </a:r>
            <a:r>
              <a:rPr lang="es-ES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Transfronteiriza</a:t>
            </a:r>
            <a:r>
              <a:rPr lang="es-ES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España - Portugal”. </a:t>
            </a:r>
            <a:endParaRPr lang="es-ES" dirty="0"/>
          </a:p>
        </p:txBody>
      </p:sp>
      <p:pic>
        <p:nvPicPr>
          <p:cNvPr id="6" name="Picture 4" descr="Logo_AltaRepresentación_Color">
            <a:extLst>
              <a:ext uri="{FF2B5EF4-FFF2-40B4-BE49-F238E27FC236}">
                <a16:creationId xmlns:a16="http://schemas.microsoft.com/office/drawing/2014/main" id="{35AFF2A1-6FC5-78AD-8744-D89D4679B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355" r="37559"/>
          <a:stretch/>
        </p:blipFill>
        <p:spPr bwMode="auto">
          <a:xfrm>
            <a:off x="7076441" y="3848202"/>
            <a:ext cx="1188720" cy="68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C3BEA6A-E184-5823-B9E6-7666BBAA3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75" r="27675"/>
          <a:stretch/>
        </p:blipFill>
        <p:spPr>
          <a:xfrm>
            <a:off x="4094298" y="3301964"/>
            <a:ext cx="2160000" cy="1897746"/>
          </a:xfrm>
          <a:prstGeom prst="rect">
            <a:avLst/>
          </a:prstGeom>
        </p:spPr>
      </p:pic>
      <p:pic>
        <p:nvPicPr>
          <p:cNvPr id="7" name="Picture 2" descr="Logo VN Cerveira mais AquaMuseu">
            <a:extLst>
              <a:ext uri="{FF2B5EF4-FFF2-40B4-BE49-F238E27FC236}">
                <a16:creationId xmlns:a16="http://schemas.microsoft.com/office/drawing/2014/main" id="{63AEB99A-EBA1-7CF1-E217-3D5089155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r="21218" b="204"/>
          <a:stretch/>
        </p:blipFill>
        <p:spPr bwMode="auto">
          <a:xfrm>
            <a:off x="4382631" y="4634885"/>
            <a:ext cx="3882530" cy="89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11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queño, tabla, alimentos, puesto&#10;&#10;Descripción generada automáticamente">
            <a:extLst>
              <a:ext uri="{FF2B5EF4-FFF2-40B4-BE49-F238E27FC236}">
                <a16:creationId xmlns:a16="http://schemas.microsoft.com/office/drawing/2014/main" id="{8DF04777-061D-0D9B-8DA6-FEF0ACB68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043" y="188068"/>
            <a:ext cx="8075732" cy="53838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317FD4D-9B0E-CA2A-2074-650B896FE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17" y="436988"/>
            <a:ext cx="4848564" cy="186672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EDBE55-8956-11D7-D093-9B39FEAF81CF}"/>
              </a:ext>
            </a:extLst>
          </p:cNvPr>
          <p:cNvSpPr txBox="1"/>
          <p:nvPr/>
        </p:nvSpPr>
        <p:spPr>
          <a:xfrm>
            <a:off x="68580" y="2998062"/>
            <a:ext cx="2557780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800" b="1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Inventario de </a:t>
            </a:r>
            <a:r>
              <a:rPr lang="es-ES" sz="1800" b="1" cap="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peixes</a:t>
            </a:r>
            <a:r>
              <a:rPr lang="es-ES" sz="1800" b="1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800" b="1" cap="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fluviais</a:t>
            </a:r>
            <a:r>
              <a:rPr lang="es-ES" sz="1800" b="1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río Miño e afluentes</a:t>
            </a:r>
            <a:endParaRPr lang="es-ES" sz="10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559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sentad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61777D02-764E-120B-D457-24005C9D8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480" y="1918023"/>
            <a:ext cx="4741369" cy="35560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16B2FD1-3B08-6BBE-4DD3-101BB82FB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41" y="380260"/>
            <a:ext cx="10402752" cy="103837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8BBCDD3-51FB-2CDB-2B9D-A1FCDDB653C0}"/>
              </a:ext>
            </a:extLst>
          </p:cNvPr>
          <p:cNvSpPr txBox="1"/>
          <p:nvPr/>
        </p:nvSpPr>
        <p:spPr>
          <a:xfrm>
            <a:off x="718820" y="1537943"/>
            <a:ext cx="5633720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sz="105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t-BR" sz="105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PLANO DE GESTÃO DA ENGUIA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9499B3A-6E49-A89A-DF46-3F43284DA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" y="2234754"/>
            <a:ext cx="36703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14">
            <a:extLst>
              <a:ext uri="{FF2B5EF4-FFF2-40B4-BE49-F238E27FC236}">
                <a16:creationId xmlns:a16="http://schemas.microsoft.com/office/drawing/2014/main" id="{4728A178-F9E9-E50D-687F-3298FC4D87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653852"/>
              </p:ext>
            </p:extLst>
          </p:nvPr>
        </p:nvGraphicFramePr>
        <p:xfrm>
          <a:off x="4657593" y="1537943"/>
          <a:ext cx="1952888" cy="143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5" imgW="4463965" imgH="3275904" progId="CorelPhotoPaint.Image.9">
                  <p:embed/>
                </p:oleObj>
              </mc:Choice>
              <mc:Fallback>
                <p:oleObj name="CorelPhotoPaint.Image.9" r:id="rId5" imgW="4463965" imgH="3275904" progId="CorelPhotoPaint.Image.9">
                  <p:embed/>
                  <p:pic>
                    <p:nvPicPr>
                      <p:cNvPr id="74766" name="Object 14">
                        <a:extLst>
                          <a:ext uri="{FF2B5EF4-FFF2-40B4-BE49-F238E27FC236}">
                            <a16:creationId xmlns:a16="http://schemas.microsoft.com/office/drawing/2014/main" id="{C51D4B2B-7740-9BEC-A726-D30225356C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593" y="1537943"/>
                        <a:ext cx="1952888" cy="143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6327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80B56A-11C3-9F4A-6033-E743052706DA}"/>
              </a:ext>
            </a:extLst>
          </p:cNvPr>
          <p:cNvSpPr txBox="1"/>
          <p:nvPr/>
        </p:nvSpPr>
        <p:spPr>
          <a:xfrm>
            <a:off x="3019303" y="381863"/>
            <a:ext cx="5633720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s-ES" sz="1800" b="1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mbria" panose="02040503050406030204" pitchFamily="18" charset="0"/>
              </a:rPr>
              <a:t>ESTUDIO SOCIOECONÓMICO DEL SECTOR DE LA PESCA FLUVIAL EN EL BAIXO MIÑO</a:t>
            </a:r>
            <a:endParaRPr lang="es-ES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6FBE8D-2928-451B-6F30-C7C24C99D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64" y="1488441"/>
            <a:ext cx="3260373" cy="36982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C4EE013-A076-3E99-9314-E53985660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163" y="2325777"/>
            <a:ext cx="4452335" cy="226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1066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>
            <a:extLst>
              <a:ext uri="{FF2B5EF4-FFF2-40B4-BE49-F238E27FC236}">
                <a16:creationId xmlns:a16="http://schemas.microsoft.com/office/drawing/2014/main" id="{F8430DEC-EE94-2226-3C1B-8BC3CD08C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21" y="-177035"/>
            <a:ext cx="184731" cy="35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 sz="1701"/>
          </a:p>
        </p:txBody>
      </p:sp>
      <p:sp>
        <p:nvSpPr>
          <p:cNvPr id="1031" name="Rectangle 10">
            <a:extLst>
              <a:ext uri="{FF2B5EF4-FFF2-40B4-BE49-F238E27FC236}">
                <a16:creationId xmlns:a16="http://schemas.microsoft.com/office/drawing/2014/main" id="{A05D0DAC-A6D6-0EE2-6041-7D8EF9BBA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921" y="-177035"/>
            <a:ext cx="184731" cy="35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 altLang="es-ES" sz="1701"/>
          </a:p>
        </p:txBody>
      </p:sp>
      <p:pic>
        <p:nvPicPr>
          <p:cNvPr id="1032" name="Picture 11" descr="usos_x">
            <a:extLst>
              <a:ext uri="{FF2B5EF4-FFF2-40B4-BE49-F238E27FC236}">
                <a16:creationId xmlns:a16="http://schemas.microsoft.com/office/drawing/2014/main" id="{B982977A-4BB5-84C8-5BB0-C3EC8BCFB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75" y="2313062"/>
            <a:ext cx="1249533" cy="8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4" descr="C:\Documents and Settings\Investigador\Escritorio\148C5F3E-0F77-0E43-799C-359B1E4705FB.png">
            <a:extLst>
              <a:ext uri="{FF2B5EF4-FFF2-40B4-BE49-F238E27FC236}">
                <a16:creationId xmlns:a16="http://schemas.microsoft.com/office/drawing/2014/main" id="{3EAAE2C5-898F-94DB-71DD-C45EC7D75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38" y="2070257"/>
            <a:ext cx="3537096" cy="322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9">
            <a:extLst>
              <a:ext uri="{FF2B5EF4-FFF2-40B4-BE49-F238E27FC236}">
                <a16:creationId xmlns:a16="http://schemas.microsoft.com/office/drawing/2014/main" id="{7E1B6CBF-087B-D48E-1862-EB106176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526" y="1671754"/>
            <a:ext cx="1837549" cy="61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2">
            <a:extLst>
              <a:ext uri="{FF2B5EF4-FFF2-40B4-BE49-F238E27FC236}">
                <a16:creationId xmlns:a16="http://schemas.microsoft.com/office/drawing/2014/main" id="{C025625D-A668-C3BF-BB1B-13BAF1748E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2049" y="3334590"/>
          <a:ext cx="1360537" cy="47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933580" imgH="323981" progId="">
                  <p:embed/>
                </p:oleObj>
              </mc:Choice>
              <mc:Fallback>
                <p:oleObj r:id="rId6" imgW="933580" imgH="323981" progId="">
                  <p:embed/>
                  <p:pic>
                    <p:nvPicPr>
                      <p:cNvPr id="1026" name="Object 2">
                        <a:extLst>
                          <a:ext uri="{FF2B5EF4-FFF2-40B4-BE49-F238E27FC236}">
                            <a16:creationId xmlns:a16="http://schemas.microsoft.com/office/drawing/2014/main" id="{C025625D-A668-C3BF-BB1B-13BAF1748E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2049" y="3334590"/>
                        <a:ext cx="1360537" cy="47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>
            <a:extLst>
              <a:ext uri="{FF2B5EF4-FFF2-40B4-BE49-F238E27FC236}">
                <a16:creationId xmlns:a16="http://schemas.microsoft.com/office/drawing/2014/main" id="{3D6DDF80-F11A-9013-B371-64B272ACAC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3094" y="3265588"/>
          <a:ext cx="1488040" cy="687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9961905" imgH="4600000" progId="">
                  <p:embed/>
                </p:oleObj>
              </mc:Choice>
              <mc:Fallback>
                <p:oleObj r:id="rId8" imgW="9961905" imgH="4600000" progId="">
                  <p:embed/>
                  <p:pic>
                    <p:nvPicPr>
                      <p:cNvPr id="1027" name="Object 3">
                        <a:extLst>
                          <a:ext uri="{FF2B5EF4-FFF2-40B4-BE49-F238E27FC236}">
                            <a16:creationId xmlns:a16="http://schemas.microsoft.com/office/drawing/2014/main" id="{3D6DDF80-F11A-9013-B371-64B272ACAC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3094" y="3265588"/>
                        <a:ext cx="1488040" cy="6870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Imagen 1" descr="logo_CEER">
            <a:extLst>
              <a:ext uri="{FF2B5EF4-FFF2-40B4-BE49-F238E27FC236}">
                <a16:creationId xmlns:a16="http://schemas.microsoft.com/office/drawing/2014/main" id="{6614FB02-08C9-3049-E66F-CA6FCD05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48" y="3946607"/>
            <a:ext cx="1522542" cy="9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8">
            <a:extLst>
              <a:ext uri="{FF2B5EF4-FFF2-40B4-BE49-F238E27FC236}">
                <a16:creationId xmlns:a16="http://schemas.microsoft.com/office/drawing/2014/main" id="{6A0A2B0C-B90F-2051-9EAD-6B407D76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598" y="4150612"/>
            <a:ext cx="1575043" cy="60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Elipse">
            <a:extLst>
              <a:ext uri="{FF2B5EF4-FFF2-40B4-BE49-F238E27FC236}">
                <a16:creationId xmlns:a16="http://schemas.microsoft.com/office/drawing/2014/main" id="{450DCFB6-620A-7E3F-39E8-195D5961ADEC}"/>
              </a:ext>
            </a:extLst>
          </p:cNvPr>
          <p:cNvSpPr/>
          <p:nvPr/>
        </p:nvSpPr>
        <p:spPr>
          <a:xfrm>
            <a:off x="5905546" y="1872314"/>
            <a:ext cx="3811602" cy="374260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701"/>
          </a:p>
        </p:txBody>
      </p:sp>
      <p:sp>
        <p:nvSpPr>
          <p:cNvPr id="20" name="19 Flecha abajo">
            <a:extLst>
              <a:ext uri="{FF2B5EF4-FFF2-40B4-BE49-F238E27FC236}">
                <a16:creationId xmlns:a16="http://schemas.microsoft.com/office/drawing/2014/main" id="{C0F74825-3E90-4177-1150-9F142FF5E3ED}"/>
              </a:ext>
            </a:extLst>
          </p:cNvPr>
          <p:cNvSpPr/>
          <p:nvPr/>
        </p:nvSpPr>
        <p:spPr>
          <a:xfrm rot="16200000">
            <a:off x="5463783" y="3681849"/>
            <a:ext cx="340509" cy="408011"/>
          </a:xfrm>
          <a:prstGeom prst="downArrow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701"/>
          </a:p>
        </p:txBody>
      </p:sp>
      <p:sp>
        <p:nvSpPr>
          <p:cNvPr id="1040" name="8 Rectángulo">
            <a:extLst>
              <a:ext uri="{FF2B5EF4-FFF2-40B4-BE49-F238E27FC236}">
                <a16:creationId xmlns:a16="http://schemas.microsoft.com/office/drawing/2014/main" id="{8C854B2E-3FD5-E36D-4E18-3F5063E46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442" y="1509242"/>
            <a:ext cx="4762628" cy="32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S_tradnl" altLang="es-ES" sz="1512" dirty="0"/>
              <a:t>Estrategia de cooperación conjunta</a:t>
            </a:r>
            <a:endParaRPr lang="es-ES" altLang="es-ES" sz="1512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86E3A34-2607-FD01-2521-CFE6474795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9760" y="155556"/>
            <a:ext cx="8743618" cy="10920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8B48B2A9-79CA-2D5D-8A6D-60095BE19322}"/>
              </a:ext>
            </a:extLst>
          </p:cNvPr>
          <p:cNvSpPr txBox="1"/>
          <p:nvPr/>
        </p:nvSpPr>
        <p:spPr>
          <a:xfrm>
            <a:off x="6229854" y="1025442"/>
            <a:ext cx="471754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Depósito bibliográfico relativo a los medios acuáticos y peces migradores del área de estudio 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Inventario de hábitats y presiones antrópicas que inciden sobre cada río (Ulla, </a:t>
            </a:r>
            <a:r>
              <a:rPr lang="es-ES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Umia</a:t>
            </a:r>
            <a:r>
              <a: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Nivelle</a:t>
            </a:r>
            <a:r>
              <a: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 </a:t>
            </a:r>
            <a:r>
              <a:rPr lang="es-ES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Minho</a:t>
            </a:r>
            <a:r>
              <a: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de la red de control.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Informe del estado de conservación y las principales amenazas que afectan a las especies de peces migradores y a sus hábitats en cada región.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Guías metodológicas (Protocolos estandarizados) para el estudio y toma de datos de diferentes especies: diatomeas, macroinvertebrados, salmones, truchas y angulas.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Contenidos generados para la realización de las acciones formativas.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Elaboración de un Documento Marco de Gestión y Conservación de las especies ajustado a la realidad de cada uno de los territorios de intervención.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D931FD53-02CD-2744-AB69-6E19BDF7E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218" y="256700"/>
            <a:ext cx="4332135" cy="528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9215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167">
            <a:extLst>
              <a:ext uri="{FF2B5EF4-FFF2-40B4-BE49-F238E27FC236}">
                <a16:creationId xmlns:a16="http://schemas.microsoft.com/office/drawing/2014/main" id="{6D29DA5B-B679-947F-C2D6-6FD69ABDD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437" y="767562"/>
            <a:ext cx="8062717" cy="32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S_tradnl" altLang="es-ES" sz="1512" dirty="0"/>
              <a:t>Realización de cursos de formación</a:t>
            </a:r>
          </a:p>
        </p:txBody>
      </p:sp>
      <p:pic>
        <p:nvPicPr>
          <p:cNvPr id="18439" name="Picture 8" descr="I:\Fotos\Fotos muestreo Javi\MIGRANET_Curso formacion-FRANCIA (2011)\Francia\Stephane INRA\DSC_8156-encadre.jpg">
            <a:extLst>
              <a:ext uri="{FF2B5EF4-FFF2-40B4-BE49-F238E27FC236}">
                <a16:creationId xmlns:a16="http://schemas.microsoft.com/office/drawing/2014/main" id="{B57F42F4-145F-B464-8709-7253DF17C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38" y="1631585"/>
            <a:ext cx="4608124" cy="311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0" descr="I:\Fotos\Fotos muestreo Javi\MIGRANET_Curso formacion-FRANCIA (2011)\Portugal\camara1\PB240037.JPG">
            <a:extLst>
              <a:ext uri="{FF2B5EF4-FFF2-40B4-BE49-F238E27FC236}">
                <a16:creationId xmlns:a16="http://schemas.microsoft.com/office/drawing/2014/main" id="{8728749B-0E8C-1E3C-40DB-59FDA4600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7" y="2924620"/>
            <a:ext cx="3129085" cy="23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Flecha abajo">
            <a:extLst>
              <a:ext uri="{FF2B5EF4-FFF2-40B4-BE49-F238E27FC236}">
                <a16:creationId xmlns:a16="http://schemas.microsoft.com/office/drawing/2014/main" id="{D839885C-53CA-9A5C-8C8E-EB44BFB643EE}"/>
              </a:ext>
            </a:extLst>
          </p:cNvPr>
          <p:cNvSpPr/>
          <p:nvPr/>
        </p:nvSpPr>
        <p:spPr>
          <a:xfrm rot="10800000">
            <a:off x="8151105" y="2651613"/>
            <a:ext cx="340510" cy="408011"/>
          </a:xfrm>
          <a:prstGeom prst="downArrow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701"/>
          </a:p>
        </p:txBody>
      </p:sp>
      <p:sp>
        <p:nvSpPr>
          <p:cNvPr id="18442" name="Text Box 167">
            <a:extLst>
              <a:ext uri="{FF2B5EF4-FFF2-40B4-BE49-F238E27FC236}">
                <a16:creationId xmlns:a16="http://schemas.microsoft.com/office/drawing/2014/main" id="{76FC38C4-4D54-E5F7-AC55-35D8FCF71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582" y="2380106"/>
            <a:ext cx="2109057" cy="26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S_tradnl" altLang="es-ES" sz="1134"/>
              <a:t>Curso formación en Portugal</a:t>
            </a:r>
          </a:p>
        </p:txBody>
      </p:sp>
      <p:sp>
        <p:nvSpPr>
          <p:cNvPr id="14" name="13 Flecha abajo">
            <a:extLst>
              <a:ext uri="{FF2B5EF4-FFF2-40B4-BE49-F238E27FC236}">
                <a16:creationId xmlns:a16="http://schemas.microsoft.com/office/drawing/2014/main" id="{EF4BB940-BAB3-DB73-316B-4E864F826118}"/>
              </a:ext>
            </a:extLst>
          </p:cNvPr>
          <p:cNvSpPr/>
          <p:nvPr/>
        </p:nvSpPr>
        <p:spPr>
          <a:xfrm rot="16200000">
            <a:off x="6483810" y="1936844"/>
            <a:ext cx="340510" cy="408011"/>
          </a:xfrm>
          <a:prstGeom prst="downArrow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701"/>
          </a:p>
        </p:txBody>
      </p:sp>
      <p:sp>
        <p:nvSpPr>
          <p:cNvPr id="18444" name="Text Box 167">
            <a:extLst>
              <a:ext uri="{FF2B5EF4-FFF2-40B4-BE49-F238E27FC236}">
                <a16:creationId xmlns:a16="http://schemas.microsoft.com/office/drawing/2014/main" id="{62AD76C6-7561-98C0-BB79-8E9FB3EBD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7072" y="1981095"/>
            <a:ext cx="2109057" cy="26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S_tradnl" altLang="es-ES" sz="1134"/>
              <a:t>Curso formación en Francia</a:t>
            </a:r>
          </a:p>
        </p:txBody>
      </p:sp>
      <p:pic>
        <p:nvPicPr>
          <p:cNvPr id="18445" name="Picture 14" descr="C:\Documents and Settings\Investigador\Mis documentos\Javi\Congreso_SIBIC_2012\Figura 14.tif">
            <a:extLst>
              <a:ext uri="{FF2B5EF4-FFF2-40B4-BE49-F238E27FC236}">
                <a16:creationId xmlns:a16="http://schemas.microsoft.com/office/drawing/2014/main" id="{DAEC1FAC-7637-F91D-0248-A600B90F9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80" y="245548"/>
            <a:ext cx="2016054" cy="152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291</TotalTime>
  <Words>646</Words>
  <Application>Microsoft Office PowerPoint</Application>
  <PresentationFormat>Personalizado</PresentationFormat>
  <Paragraphs>137</Paragraphs>
  <Slides>19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Arial</vt:lpstr>
      <vt:lpstr>Bebas Neue Book</vt:lpstr>
      <vt:lpstr>Bebas Neue Regular</vt:lpstr>
      <vt:lpstr>Calibri</vt:lpstr>
      <vt:lpstr>Calibri Light</vt:lpstr>
      <vt:lpstr>Cambria</vt:lpstr>
      <vt:lpstr>Roboto</vt:lpstr>
      <vt:lpstr>Times New Roman</vt:lpstr>
      <vt:lpstr>Office Theme</vt:lpstr>
      <vt:lpstr>CorelPhotoPaint.Image.9</vt:lpstr>
      <vt:lpstr>Presentación de PowerPoint</vt:lpstr>
      <vt:lpstr>"Un modelo de éxito: Proyectos de colaboración transfronteriza en materia de ecología fluvial"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Mafalda Ribeiro Lopes</dc:creator>
  <cp:lastModifiedBy>LENOVO</cp:lastModifiedBy>
  <cp:revision>15</cp:revision>
  <dcterms:created xsi:type="dcterms:W3CDTF">2023-07-03T15:29:58Z</dcterms:created>
  <dcterms:modified xsi:type="dcterms:W3CDTF">2023-07-24T09:40:20Z</dcterms:modified>
</cp:coreProperties>
</file>